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5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80924" autoAdjust="0"/>
  </p:normalViewPr>
  <p:slideViewPr>
    <p:cSldViewPr snapToGrid="0">
      <p:cViewPr varScale="1">
        <p:scale>
          <a:sx n="100" d="100"/>
          <a:sy n="100" d="100"/>
        </p:scale>
        <p:origin x="756" y="150"/>
      </p:cViewPr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0-4C5C-A82F-15FCB8877F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2-48DC-ACDA-8814C8006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롤은 출처 필요</a:t>
            </a:r>
            <a:r>
              <a:rPr lang="en-US" altLang="ko-KR"/>
              <a:t>. </a:t>
            </a:r>
            <a:r>
              <a:rPr lang="ko-KR" altLang="en-US"/>
              <a:t>개발자 패치노트 등 참고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나머지는 최대 플레이 시간이 정해져있음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적합한 카드 사용 </a:t>
            </a:r>
            <a:r>
              <a:rPr lang="en-US" altLang="ko-KR"/>
              <a:t>AI</a:t>
            </a:r>
            <a:endParaRPr lang="en-US" altLang="ko-KR"/>
          </a:p>
          <a:p>
            <a:pPr marL="228600" indent="-228600">
              <a:buAutoNum type="arabicPeriod"/>
              <a:defRPr/>
            </a:pPr>
            <a:endParaRPr lang="en-US" altLang="ko-KR"/>
          </a:p>
          <a:p>
            <a:pPr marL="228600" indent="-228600">
              <a:buAutoNum type="arabicPeriod"/>
              <a:defRPr/>
            </a:pPr>
            <a:r>
              <a:rPr lang="ko-KR" altLang="en-US"/>
              <a:t>사거리 안에서 타겟 설정</a:t>
            </a:r>
            <a:endParaRPr lang="ko-KR" altLang="en-US"/>
          </a:p>
          <a:p>
            <a:pPr marL="228600" indent="-228600">
              <a:buAutoNum type="arabicPeriod"/>
              <a:defRPr/>
            </a:pPr>
            <a:r>
              <a:rPr lang="ko-KR" altLang="en-US"/>
              <a:t>없으면 이동 후</a:t>
            </a:r>
            <a:r>
              <a:rPr lang="en-US" altLang="ko-KR"/>
              <a:t> </a:t>
            </a:r>
            <a:r>
              <a:rPr lang="ko-KR" altLang="en-US"/>
              <a:t>사용</a:t>
            </a:r>
            <a:endParaRPr lang="ko-KR" altLang="en-US"/>
          </a:p>
          <a:p>
            <a:pPr marL="228600" indent="-228600">
              <a:buAutoNum type="arabicPeriod"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hyperlink" Target="http://bit.ly/2Tynxth" TargetMode="External" /><Relationship Id="rId5" Type="http://schemas.openxmlformats.org/officeDocument/2006/relationships/hyperlink" Target="http://bit.ly/2TyoMsr" TargetMode="External" /><Relationship Id="rId6" Type="http://schemas.openxmlformats.org/officeDocument/2006/relationships/hyperlink" Target="http://bit.ly/2TtBDfr" TargetMode="External"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png"  /><Relationship Id="rId5" Type="http://schemas.openxmlformats.org/officeDocument/2006/relationships/image" Target="../media/image24.jpeg"  /><Relationship Id="rId6" Type="http://schemas.openxmlformats.org/officeDocument/2006/relationships/image" Target="../media/image25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hyperlink" Target="https:\\namu.wiki\w\%EB%A7%88%EB%B8%94%20%EB%AF%B8%EB%93%9C%EB%82%98%EC%9E%87%20%EC%84%A0%EC%A6%88" TargetMode="External" /><Relationship Id="rId4" Type="http://schemas.openxmlformats.org/officeDocument/2006/relationships/hyperlink" Target="https://youtube.com/clip/UgkxNHPBo1T7ff-MMr1uUkC6wnePj0JAvXOY" TargetMode="External" /><Relationship Id="rId5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chart" Target="../charts/chart2.xml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2" Type="http://schemas.openxmlformats.org/officeDocument/2006/relationships/notesSlide" Target="../notesSlides/notesSlide4.xml"  /><Relationship Id="rId3" Type="http://schemas.openxmlformats.org/officeDocument/2006/relationships/chart" Target="../charts/chart1.xml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.png"  /><Relationship Id="rId4" Type="http://schemas.openxmlformats.org/officeDocument/2006/relationships/image" Target="../media/image16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dirty="0"/>
              <a:t>2018182004 </a:t>
            </a:r>
            <a:r>
              <a:rPr lang="ko-KR" altLang="en-US" dirty="0"/>
              <a:t>김나현</a:t>
            </a:r>
            <a:endParaRPr lang="en-US" altLang="ko-KR" dirty="0"/>
          </a:p>
          <a:p>
            <a:pPr algn="r"/>
            <a:r>
              <a:rPr lang="en-US" altLang="ko-KR" dirty="0"/>
              <a:t>2018180015</a:t>
            </a:r>
            <a:r>
              <a:rPr lang="ko-KR" altLang="en-US" dirty="0"/>
              <a:t> 류연우</a:t>
            </a:r>
          </a:p>
          <a:p>
            <a:pPr algn="r"/>
            <a:r>
              <a:rPr lang="en-US" altLang="ko-KR" dirty="0"/>
              <a:t>2018180017</a:t>
            </a:r>
            <a:r>
              <a:rPr lang="ko-KR" altLang="en-US" dirty="0"/>
              <a:t> </a:t>
            </a:r>
            <a:r>
              <a:rPr lang="ko-KR" altLang="en-US" dirty="0" err="1"/>
              <a:t>박기정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XCOM: Chimera Squad</a:t>
            </a:r>
          </a:p>
          <a:p>
            <a:pPr lvl="1"/>
            <a:r>
              <a:rPr lang="ko-KR" altLang="en-US" sz="2400" dirty="0"/>
              <a:t>특징 비교</a:t>
            </a:r>
            <a:endParaRPr lang="en-US" altLang="ko-KR" sz="20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명중률이 없음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행동을 카드 사용으로 행함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타일맵을</a:t>
            </a:r>
            <a:r>
              <a:rPr lang="ko-KR" altLang="en-US" sz="2000" dirty="0"/>
              <a:t> 사용하지 않음</a:t>
            </a:r>
            <a:endParaRPr lang="ko-KR" altLang="en-US" sz="2400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 게임과의 비교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Marvel's Midnight Suns</a:t>
            </a:r>
            <a:endParaRPr lang="en-US" altLang="ko-KR" sz="2400"/>
          </a:p>
          <a:p>
            <a:pPr lvl="1">
              <a:defRPr/>
            </a:pPr>
            <a:r>
              <a:rPr lang="ko-KR" altLang="en-US" sz="2400"/>
              <a:t>특징 비교</a:t>
            </a:r>
            <a:endParaRPr lang="ko-KR" altLang="en-US" sz="2400"/>
          </a:p>
          <a:p>
            <a:pPr lvl="2">
              <a:defRPr/>
            </a:pPr>
            <a:r>
              <a:rPr lang="ko-KR" altLang="en-US" sz="2000"/>
              <a:t>이동을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대상을 직접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쿼터뷰 시점 사용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코스트 소모가 아닌 증가를 채택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오브젝트 절단이 가능</a:t>
            </a: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역할분담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/>
              <a:t>김나현</a:t>
            </a:r>
            <a:endParaRPr lang="ko-KR" altLang="en-US" sz="2000"/>
          </a:p>
          <a:p>
            <a:pPr lvl="1">
              <a:defRPr/>
            </a:pPr>
            <a:r>
              <a:rPr lang="en-US" altLang="ko-KR" sz="2000"/>
              <a:t>UI </a:t>
            </a:r>
            <a:r>
              <a:rPr lang="ko-KR" altLang="en-US" sz="2000"/>
              <a:t>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조명</a:t>
            </a:r>
            <a:r>
              <a:rPr lang="en-US" altLang="ko-KR" sz="2000"/>
              <a:t>,</a:t>
            </a:r>
            <a:r>
              <a:rPr lang="ko-KR" altLang="en-US" sz="2000"/>
              <a:t> 그림자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충돌체크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류연우</a:t>
            </a:r>
            <a:endParaRPr lang="ko-KR" altLang="en-US" sz="2000"/>
          </a:p>
          <a:p>
            <a:pPr lvl="1">
              <a:defRPr/>
            </a:pPr>
            <a:r>
              <a:rPr lang="en-US" altLang="ko-KR" sz="2000" b="0" spc="-100"/>
              <a:t>WSAAsyncSelcect</a:t>
            </a:r>
            <a:r>
              <a:rPr lang="ko-KR" altLang="en-US" sz="2000" b="0" spc="-100"/>
              <a:t>를 이용한 멀티플레이</a:t>
            </a:r>
            <a:endParaRPr lang="ko-KR" altLang="en-US" sz="2000" b="0" spc="-100"/>
          </a:p>
          <a:p>
            <a:pPr lvl="1">
              <a:defRPr/>
            </a:pPr>
            <a:r>
              <a:rPr lang="ko-KR" altLang="en-US" sz="2000"/>
              <a:t>모델 파일 변환기 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캐릭터 행동 </a:t>
            </a:r>
            <a:r>
              <a:rPr lang="en-US" altLang="ko-KR" sz="2000"/>
              <a:t>AI</a:t>
            </a:r>
            <a:endParaRPr lang="en-US" altLang="ko-KR" sz="200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/>
              <a:t>박기정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프로그램내 애니메이션 생성부 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메쉬의 폴리곤 절단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파티클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공통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프레임 워크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리소스 수집 및 제작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r>
              <a:rPr lang="ko-KR" altLang="en-US" sz="2400" dirty="0"/>
              <a:t>김나현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게임 사운드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박기정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 err="1"/>
              <a:t>류연우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2400" dirty="0"/>
              <a:t>네트워크 게임 프로그래밍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인공지능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모델링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일정</a:t>
            </a:r>
            <a:endParaRPr lang="ko-KR" altLang="en-US"/>
          </a:p>
        </p:txBody>
      </p:sp>
      <p:pic>
        <p:nvPicPr>
          <p:cNvPr id="10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0884" y="1269599"/>
            <a:ext cx="11290233" cy="4829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(9p)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51D4F3D-FBDD-5D62-32B5-0198B4B5319B}"/>
              </a:ext>
            </a:extLst>
          </p:cNvPr>
          <p:cNvSpPr txBox="1">
            <a:spLocks/>
          </p:cNvSpPr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(10p)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(12p)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(13p)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(15p)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  <a:endParaRPr lang="en-US" altLang="ko-KR" sz="2400" dirty="0"/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603027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24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기술 </a:t>
            </a:r>
            <a:r>
              <a:rPr lang="en-US" altLang="ko-KR"/>
              <a:t>/ </a:t>
            </a:r>
            <a:r>
              <a:rPr lang="ko-KR" altLang="en-US"/>
              <a:t>중점 연구분야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멀티 플레이</a:t>
            </a:r>
            <a:r>
              <a:rPr lang="en-US" altLang="ko-KR" sz="2400"/>
              <a:t>	</a:t>
            </a:r>
            <a:endParaRPr lang="en-US" altLang="ko-KR" sz="2400" b="1">
              <a:solidFill>
                <a:srgbClr val="cc3300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	</a:t>
            </a:r>
            <a:r>
              <a:rPr lang="en-US" altLang="ko-KR" sz="2400" b="1">
                <a:solidFill>
                  <a:srgbClr val="cc3300"/>
                </a:solidFill>
              </a:rPr>
              <a:t>WSAAsyncSelect</a:t>
            </a:r>
            <a:r>
              <a:rPr lang="en-US" altLang="ko-KR" sz="2400">
                <a:solidFill>
                  <a:srgbClr val="cc3300"/>
                </a:solidFill>
              </a:rPr>
              <a:t> </a:t>
            </a:r>
            <a:r>
              <a:rPr lang="ko-KR" altLang="en-US" sz="2400"/>
              <a:t>모델 을 이용한 멀티 플레이 구현</a:t>
            </a:r>
            <a:endParaRPr lang="ko-KR" altLang="en-US" sz="2400"/>
          </a:p>
          <a:p>
            <a:pPr marL="0" indent="0">
              <a:buNone/>
              <a:defRPr/>
            </a:pPr>
            <a:r>
              <a:rPr lang="ko-KR" altLang="en-US" sz="2400"/>
              <a:t>	</a:t>
            </a:r>
            <a:r>
              <a:rPr lang="ko-KR" altLang="en-US" sz="2400" b="1">
                <a:solidFill>
                  <a:srgbClr val="cc3300"/>
                </a:solidFill>
              </a:rPr>
              <a:t>실시간</a:t>
            </a:r>
            <a:r>
              <a:rPr lang="ko-KR" altLang="en-US" sz="2400"/>
              <a:t> 서버 통신 구현</a:t>
            </a:r>
            <a:endParaRPr lang="ko-KR" altLang="en-US" sz="2400"/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defRPr/>
            </a:pPr>
            <a:r>
              <a:rPr lang="ko-KR" altLang="en-US" sz="2400"/>
              <a:t>카툰 렌더링</a:t>
            </a:r>
            <a:endParaRPr lang="en-US" altLang="ko-KR" sz="2400"/>
          </a:p>
          <a:p>
            <a:pPr marL="203195" indent="0">
              <a:buNone/>
              <a:defRPr/>
            </a:pPr>
            <a:r>
              <a:rPr lang="ko-KR" altLang="en-US" sz="2400"/>
              <a:t>	색상, 평평한 음영, 선명한 윤곽 등을 강조하여</a:t>
            </a:r>
            <a:endParaRPr lang="ko-KR" altLang="en-US" sz="2400"/>
          </a:p>
          <a:p>
            <a:pPr marL="203195" indent="0">
              <a:buNone/>
              <a:defRPr/>
            </a:pPr>
            <a:r>
              <a:rPr lang="ko-KR" altLang="en-US" sz="2400"/>
              <a:t>	애니메이션 스타일의 비주얼 구현</a:t>
            </a:r>
            <a:endParaRPr lang="ko-KR" altLang="en-US" sz="2400"/>
          </a:p>
          <a:p>
            <a:pPr marL="203195" indent="0">
              <a:buNone/>
              <a:defRPr/>
            </a:pPr>
            <a:r>
              <a:rPr lang="en-US" altLang="ko-KR" sz="2200"/>
              <a:t>	</a:t>
            </a:r>
            <a:endParaRPr lang="en-US" altLang="ko-KR" sz="2200"/>
          </a:p>
          <a:p>
            <a:pPr marL="0" indent="0">
              <a:buNone/>
              <a:defRPr/>
            </a:pPr>
            <a:endParaRPr lang="en-US" altLang="ko-KR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기술 </a:t>
            </a:r>
            <a:r>
              <a:rPr lang="en-US" altLang="ko-KR"/>
              <a:t>/ </a:t>
            </a:r>
            <a:r>
              <a:rPr lang="ko-KR" altLang="en-US"/>
              <a:t>중점 연구분야 </a:t>
            </a:r>
            <a:r>
              <a:rPr lang="en-US" altLang="ko-KR"/>
              <a:t>– </a:t>
            </a:r>
            <a:r>
              <a:rPr lang="ko-KR" altLang="en-US"/>
              <a:t>폴리곤 절단 기술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59999" y="1269485"/>
            <a:ext cx="10272000" cy="4555200"/>
          </a:xfrm>
        </p:spPr>
        <p:txBody>
          <a:bodyPr/>
          <a:lstStyle/>
          <a:p>
            <a:pPr lvl="0">
              <a:defRPr/>
            </a:pPr>
            <a:r>
              <a:rPr lang="en-US" altLang="ko-KR" sz="2800"/>
              <a:t>3D </a:t>
            </a:r>
            <a:r>
              <a:rPr lang="ko-KR" altLang="en-US" sz="2800"/>
              <a:t>형상 모델의 </a:t>
            </a:r>
            <a:r>
              <a:rPr lang="ko-KR" altLang="en-US" sz="2800" b="1">
                <a:solidFill>
                  <a:srgbClr val="cc3300"/>
                </a:solidFill>
              </a:rPr>
              <a:t>부분 절단 </a:t>
            </a:r>
            <a:r>
              <a:rPr lang="en-US" altLang="ko-KR" sz="2800" b="1">
                <a:solidFill>
                  <a:srgbClr val="000000"/>
                </a:solidFill>
              </a:rPr>
              <a:t>,</a:t>
            </a:r>
            <a:r>
              <a:rPr lang="ko-KR" altLang="en-US" sz="2800" b="1">
                <a:solidFill>
                  <a:srgbClr val="cc3300"/>
                </a:solidFill>
              </a:rPr>
              <a:t> 부위 파괴</a:t>
            </a:r>
            <a:endParaRPr lang="ko-KR" altLang="en-US" sz="2800" b="1">
              <a:solidFill>
                <a:srgbClr val="cc3300"/>
              </a:solidFill>
            </a:endParaRPr>
          </a:p>
          <a:p>
            <a:pPr lvl="0">
              <a:defRPr/>
            </a:pPr>
            <a:endParaRPr lang="ko-KR" altLang="en-US" sz="2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6499" y="4080095"/>
            <a:ext cx="3553737" cy="2417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68" y="1833644"/>
            <a:ext cx="4812595" cy="2238211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rcRect l="28870"/>
          <a:stretch>
            <a:fillRect/>
          </a:stretch>
        </p:blipFill>
        <p:spPr>
          <a:xfrm>
            <a:off x="7184572" y="1700464"/>
            <a:ext cx="3911158" cy="4509798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5353345" y="4970772"/>
            <a:ext cx="2165803" cy="680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7784642" y="4208318"/>
            <a:ext cx="2789467" cy="2256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5065058" y="5551876"/>
            <a:ext cx="2431676" cy="41839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200" b="1"/>
              <a:t>부위 파괴 부위</a:t>
            </a:r>
            <a:endParaRPr lang="ko-KR" altLang="en-US" sz="2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장르 </a:t>
            </a:r>
            <a:endParaRPr lang="en-US" altLang="ko-KR" sz="2400" dirty="0"/>
          </a:p>
          <a:p>
            <a:pPr lvl="1"/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en-US" altLang="ko-KR" sz="2400" b="1" dirty="0">
                <a:solidFill>
                  <a:srgbClr val="CC3300"/>
                </a:solidFill>
              </a:rPr>
              <a:t> RPG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덱</a:t>
            </a:r>
            <a:r>
              <a:rPr lang="ko-KR" altLang="en-US" sz="2400" dirty="0"/>
              <a:t> 빌딩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로그라이크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r>
              <a:rPr lang="ko-KR" altLang="en-US" sz="2400" dirty="0"/>
              <a:t>멀티플레이</a:t>
            </a:r>
            <a:endParaRPr lang="en-US" altLang="ko-KR" sz="2400" dirty="0"/>
          </a:p>
          <a:p>
            <a:pPr lvl="1"/>
            <a:r>
              <a:rPr lang="ko-KR" altLang="en-US" sz="2400" b="1" dirty="0">
                <a:solidFill>
                  <a:srgbClr val="CC3300"/>
                </a:solidFill>
              </a:rPr>
              <a:t>로컬 서버</a:t>
            </a:r>
            <a:r>
              <a:rPr lang="ko-KR" altLang="en-US" sz="2400" dirty="0">
                <a:solidFill>
                  <a:schemeClr val="tx1"/>
                </a:solidFill>
              </a:rPr>
              <a:t>를 이용한 </a:t>
            </a:r>
            <a:r>
              <a:rPr lang="ko-KR" altLang="en-US" sz="2400" b="1" dirty="0">
                <a:solidFill>
                  <a:srgbClr val="CC3300"/>
                </a:solidFill>
              </a:rPr>
              <a:t>최대 </a:t>
            </a:r>
            <a:r>
              <a:rPr lang="en-US" altLang="ko-KR" sz="2400" b="1" dirty="0">
                <a:solidFill>
                  <a:srgbClr val="CC3300"/>
                </a:solidFill>
              </a:rPr>
              <a:t>4</a:t>
            </a:r>
            <a:r>
              <a:rPr lang="ko-KR" altLang="en-US" sz="2400" b="1" dirty="0">
                <a:solidFill>
                  <a:srgbClr val="CC3300"/>
                </a:solidFill>
              </a:rPr>
              <a:t>인</a:t>
            </a:r>
            <a:r>
              <a:rPr lang="ko-KR" altLang="en-US" sz="2400" dirty="0">
                <a:solidFill>
                  <a:schemeClr val="tx1"/>
                </a:solidFill>
              </a:rPr>
              <a:t>의 멀티 플레이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1"/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/>
              <a:t>스토리 개요</a:t>
            </a:r>
            <a:endParaRPr lang="en-US" altLang="ko-KR" sz="2400" dirty="0"/>
          </a:p>
          <a:p>
            <a:pPr lvl="1"/>
            <a:r>
              <a:rPr lang="ko-KR" altLang="en-US" sz="2400" dirty="0"/>
              <a:t>시골의 수상한 소시민이 기르던 가축을 되찾기 위한 여정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진행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99782" y="5036507"/>
            <a:ext cx="5232982" cy="1405857"/>
          </a:xfrm>
        </p:spPr>
        <p:txBody>
          <a:bodyPr/>
          <a:lstStyle/>
          <a:p>
            <a:pPr lvl="0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노드</a:t>
            </a:r>
            <a:r>
              <a:rPr lang="ko-KR" altLang="en-US" sz="2400"/>
              <a:t>를 선택해 </a:t>
            </a:r>
            <a:r>
              <a:rPr lang="ko-KR" altLang="en-US" sz="2400" b="1">
                <a:solidFill>
                  <a:srgbClr val="cc3300"/>
                </a:solidFill>
              </a:rPr>
              <a:t>이동</a:t>
            </a:r>
            <a:endParaRPr lang="ko-KR" altLang="en-US" sz="2400" b="1">
              <a:solidFill>
                <a:srgbClr val="cc3300"/>
              </a:solidFill>
            </a:endParaRPr>
          </a:p>
          <a:p>
            <a:pPr lvl="0">
              <a:defRPr/>
            </a:pPr>
            <a:r>
              <a:rPr lang="ko-KR" altLang="en-US" sz="2400"/>
              <a:t>해당 노드의 </a:t>
            </a:r>
            <a:r>
              <a:rPr lang="ko-KR" altLang="en-US" sz="2400" b="1">
                <a:solidFill>
                  <a:srgbClr val="cc3300"/>
                </a:solidFill>
              </a:rPr>
              <a:t>이벤트</a:t>
            </a:r>
            <a:r>
              <a:rPr lang="ko-KR" altLang="en-US" sz="2400"/>
              <a:t>를 진행</a:t>
            </a:r>
            <a:endParaRPr lang="ko-KR" altLang="en-US" sz="2400"/>
          </a:p>
        </p:txBody>
      </p:sp>
      <p:pic>
        <p:nvPicPr>
          <p:cNvPr id="4" name="Picture 4" descr="기획자의 시선으로 바라보는 슬레이더 스파이어(Slay the Spire) -1 : 네이버 블로그"/>
          <p:cNvPicPr>
            <a:picLocks noChangeAspect="1" noChangeArrowheads="1"/>
          </p:cNvPicPr>
          <p:nvPr/>
        </p:nvPicPr>
        <p:blipFill rotWithShape="1">
          <a:blip r:embed="rId3"/>
          <a:srcRect l="22040" t="30080" r="19990" b="21530"/>
          <a:stretch>
            <a:fillRect/>
          </a:stretch>
        </p:blipFill>
        <p:spPr>
          <a:xfrm>
            <a:off x="424675" y="1502095"/>
            <a:ext cx="5408089" cy="3389284"/>
          </a:xfrm>
          <a:prstGeom prst="rect">
            <a:avLst/>
          </a:prstGeom>
          <a:noFill/>
        </p:spPr>
      </p:pic>
      <p:pic>
        <p:nvPicPr>
          <p:cNvPr id="5" name="Picture 6" descr="엑스컴 키메라 스쿼드 이미지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42897" y="1502095"/>
            <a:ext cx="6027430" cy="3389284"/>
          </a:xfrm>
          <a:prstGeom prst="rect">
            <a:avLst/>
          </a:prstGeom>
          <a:noFill/>
        </p:spPr>
      </p:pic>
      <p:sp>
        <p:nvSpPr>
          <p:cNvPr id="6" name="텍스트 개체 틀 2"/>
          <p:cNvSpPr txBox="1"/>
          <p:nvPr/>
        </p:nvSpPr>
        <p:spPr>
          <a:xfrm>
            <a:off x="6096000" y="503650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/>
              <a:t>를 사용한 </a:t>
            </a: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ko-KR" altLang="en-US" sz="2400"/>
              <a:t> 전투</a:t>
            </a: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조작법</a:t>
            </a:r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 rot="0">
            <a:off x="787321" y="1840870"/>
            <a:ext cx="8010248" cy="4063545"/>
            <a:chOff x="754187" y="1403127"/>
            <a:chExt cx="9336158" cy="473617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101654" y="2255915"/>
              <a:ext cx="7988691" cy="3340467"/>
            </a:xfrm>
            <a:prstGeom prst="rect">
              <a:avLst/>
            </a:prstGeom>
            <a:noFill/>
          </p:spPr>
        </p:pic>
        <p:grpSp>
          <p:nvGrpSpPr>
            <p:cNvPr id="12" name="그룹 11"/>
            <p:cNvGrpSpPr/>
            <p:nvPr/>
          </p:nvGrpSpPr>
          <p:grpSpPr>
            <a:xfrm rot="0"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/>
              <p:cNvCxnSpPr/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  <a:latin typeface="Cambria"/>
                  </a:rPr>
                  <a:t>배속</a:t>
                </a:r>
                <a:endParaRPr lang="ko-KR" altLang="en-US" sz="2000" b="1">
                  <a:solidFill>
                    <a:schemeClr val="tx2">
                      <a:lumMod val="10000"/>
                    </a:schemeClr>
                  </a:solidFill>
                  <a:latin typeface="Cambria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 rot="0">
              <a:off x="7049495" y="1416975"/>
              <a:ext cx="1571474" cy="1501716"/>
              <a:chOff x="3064007" y="1407739"/>
              <a:chExt cx="1571474" cy="1501716"/>
            </a:xfrm>
          </p:grpSpPr>
          <p:cxnSp>
            <p:nvCxnSpPr>
              <p:cNvPr id="14" name="직선 연결선 13"/>
              <p:cNvCxnSpPr/>
              <p:nvPr/>
            </p:nvCxnSpPr>
            <p:spPr>
              <a:xfrm flipV="1">
                <a:off x="3630967" y="1950654"/>
                <a:ext cx="218778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/>
              <p:cNvSpPr/>
              <p:nvPr/>
            </p:nvSpPr>
            <p:spPr>
              <a:xfrm>
                <a:off x="3064007" y="1407739"/>
                <a:ext cx="1571474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  <a:endParaRPr lang="ko-KR" altLang="en-US" sz="2000" b="1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 rot="0">
              <a:off x="4232405" y="1403127"/>
              <a:ext cx="2601288" cy="2016637"/>
              <a:chOff x="2884639" y="1407739"/>
              <a:chExt cx="2364805" cy="2016637"/>
            </a:xfrm>
          </p:grpSpPr>
          <p:cxnSp>
            <p:nvCxnSpPr>
              <p:cNvPr id="19" name="직선 연결선 18"/>
              <p:cNvCxnSpPr/>
              <p:nvPr/>
            </p:nvCxnSpPr>
            <p:spPr>
              <a:xfrm flipV="1">
                <a:off x="3630966" y="1950654"/>
                <a:ext cx="436075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/>
              <p:cNvSpPr/>
              <p:nvPr/>
            </p:nvSpPr>
            <p:spPr>
              <a:xfrm>
                <a:off x="2884639" y="1407739"/>
                <a:ext cx="236480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  <a:endParaRPr lang="ko-KR" altLang="en-US" sz="2000" b="1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0">
              <a:off x="754187" y="3254961"/>
              <a:ext cx="1545668" cy="863867"/>
              <a:chOff x="2994699" y="1247265"/>
              <a:chExt cx="1545668" cy="863867"/>
            </a:xfrm>
          </p:grpSpPr>
          <p:cxnSp>
            <p:nvCxnSpPr>
              <p:cNvPr id="24" name="직선 연결선 23"/>
              <p:cNvCxnSpPr/>
              <p:nvPr/>
            </p:nvCxnSpPr>
            <p:spPr>
              <a:xfrm flipH="1">
                <a:off x="4267235" y="1679196"/>
                <a:ext cx="273132" cy="2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2994699" y="1247265"/>
                <a:ext cx="1272536" cy="86386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  <a:latin typeface="Cambria"/>
                  </a:rPr>
                  <a:t>캐릭터 태그</a:t>
                </a:r>
                <a:endParaRPr lang="ko-KR" altLang="en-US" sz="2000" b="1">
                  <a:solidFill>
                    <a:schemeClr val="tx2">
                      <a:lumMod val="10000"/>
                    </a:schemeClr>
                  </a:solidFill>
                  <a:latin typeface="Cambria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 rot="0"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/>
              <p:cNvCxnSpPr/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/>
              <p:cNvSpPr/>
              <p:nvPr/>
            </p:nvSpPr>
            <p:spPr>
              <a:xfrm>
                <a:off x="1978556" y="1407740"/>
                <a:ext cx="3304822" cy="542914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  <a:latin typeface="Cambria"/>
                  </a:rPr>
                  <a:t>선택</a:t>
                </a:r>
                <a:r>
                  <a:rPr lang="en-US" altLang="ko-KR" sz="2000" b="1">
                    <a:solidFill>
                      <a:schemeClr val="tx2">
                        <a:lumMod val="10000"/>
                      </a:schemeClr>
                    </a:solidFill>
                    <a:latin typeface="Cambria"/>
                  </a:rPr>
                  <a:t>, </a:t>
                </a: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  <a:latin typeface="Cambria"/>
                  </a:rPr>
                  <a:t>확인</a:t>
                </a:r>
                <a:r>
                  <a:rPr lang="en-US" altLang="ko-KR" sz="2000" b="1">
                    <a:solidFill>
                      <a:schemeClr val="tx2">
                        <a:lumMod val="10000"/>
                      </a:schemeClr>
                    </a:solidFill>
                    <a:latin typeface="Cambria"/>
                  </a:rPr>
                  <a:t>, </a:t>
                </a: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  <a:latin typeface="Cambria"/>
                  </a:rPr>
                  <a:t>스킵</a:t>
                </a:r>
                <a:endParaRPr lang="ko-KR" altLang="en-US" sz="2000" b="1">
                  <a:solidFill>
                    <a:schemeClr val="tx2">
                      <a:lumMod val="10000"/>
                    </a:schemeClr>
                  </a:solidFill>
                  <a:latin typeface="Cambria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 rot="0"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 rot="0"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  <a:endParaRPr lang="ko-KR" altLang="en-US" sz="2000" b="1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0"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카드 사용 및 각종 피킹</a:t>
                </a:r>
                <a:endParaRPr lang="ko-KR" altLang="en-US" sz="2000" b="1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/>
              <p:cNvCxnSpPr>
                <a:stCxn id="38" idx="2"/>
              </p:cNvCxnSpPr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 rot="0"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  <a:endParaRPr lang="ko-KR" altLang="en-US" sz="2400" b="1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8" name="연결선: 꺾임 47"/>
              <p:cNvCxnSpPr>
                <a:stCxn id="37" idx="2"/>
              </p:cNvCxnSpPr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517</ep:Words>
  <ep:PresentationFormat>와이드스크린</ep:PresentationFormat>
  <ep:Paragraphs>169</ep:Paragraphs>
  <ep:Slides>17</ep:Slides>
  <ep:Notes>14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Analyzing Historical Texts by Slidesgo</vt:lpstr>
      <vt:lpstr>기술 / 중점 연구분야 – 폴리곤 절단 기술</vt:lpstr>
      <vt:lpstr>게임소개 및 특징</vt:lpstr>
      <vt:lpstr>게임 진행</vt:lpstr>
      <vt:lpstr>조작법</vt:lpstr>
      <vt:lpstr>기술 / 중점 연구분야</vt:lpstr>
      <vt:lpstr>기술 / 중점 연구분야 - 카툰 렌더링</vt:lpstr>
      <vt:lpstr>기술 / 중점 연구분야 – 폴리곤 절단 기술</vt:lpstr>
      <vt:lpstr>기술 / 중점 연구분야 - 카툰 렌더링</vt:lpstr>
      <vt:lpstr>조작법</vt:lpstr>
      <vt:lpstr>일정</vt:lpstr>
      <vt:lpstr>타 게임과의 비교</vt:lpstr>
      <vt:lpstr>감사합니다</vt:lpstr>
      <vt:lpstr>역할분담</vt:lpstr>
      <vt:lpstr>슬라이드 14</vt:lpstr>
      <vt:lpstr>일정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2023-06-21T14:34:12.728</dcterms:modified>
  <cp:revision>245</cp:revision>
  <dc:title>제안서</dc:title>
  <cp:version>1000.0000.01</cp:version>
</cp:coreProperties>
</file>